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256" r:id="rId2"/>
    <p:sldId id="583" r:id="rId3"/>
    <p:sldId id="585" r:id="rId4"/>
    <p:sldId id="582"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6" autoAdjust="0"/>
    <p:restoredTop sz="95217" autoAdjust="0"/>
  </p:normalViewPr>
  <p:slideViewPr>
    <p:cSldViewPr snapToGrid="0" snapToObjects="1">
      <p:cViewPr varScale="1">
        <p:scale>
          <a:sx n="93" d="100"/>
          <a:sy n="93" d="100"/>
        </p:scale>
        <p:origin x="1328" y="20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10/23/18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10/23/18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9A3C08-6729-774B-87C1-807981A6C2F7}" type="datetimeFigureOut">
              <a:rPr lang="en-US" smtClean="0"/>
              <a:t>10/23/18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C3EA4BC-5B05-0246-B128-695753B4F5B7}" type="slidenum">
              <a:rPr lang="en-US" smtClean="0"/>
              <a:t>‹#›</a:t>
            </a:fld>
            <a:endParaRPr lang="en-US"/>
          </a:p>
        </p:txBody>
      </p:sp>
    </p:spTree>
    <p:extLst>
      <p:ext uri="{BB962C8B-B14F-4D97-AF65-F5344CB8AC3E}">
        <p14:creationId xmlns:p14="http://schemas.microsoft.com/office/powerpoint/2010/main" val="146185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theme" Target="../theme/theme1.xml"/><Relationship Id="rId5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1"/>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6"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8.jp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0849" y="-11151"/>
            <a:ext cx="4615292" cy="2754000"/>
          </a:xfrm>
          <a:prstGeom prst="rect">
            <a:avLst/>
          </a:prstGeom>
        </p:spPr>
      </p:pic>
      <p:sp>
        <p:nvSpPr>
          <p:cNvPr id="2" name="TextBox 1">
            <a:extLst>
              <a:ext uri="{FF2B5EF4-FFF2-40B4-BE49-F238E27FC236}">
                <a16:creationId xmlns="" xmlns:a16="http://schemas.microsoft.com/office/drawing/2014/main" id="{9F70C99A-30CF-AD4A-B80A-63AF443CC99D}"/>
              </a:ext>
            </a:extLst>
          </p:cNvPr>
          <p:cNvSpPr txBox="1"/>
          <p:nvPr/>
        </p:nvSpPr>
        <p:spPr>
          <a:xfrm>
            <a:off x="3311235" y="5380672"/>
            <a:ext cx="5832765" cy="1477328"/>
          </a:xfrm>
          <a:prstGeom prst="rect">
            <a:avLst/>
          </a:prstGeom>
          <a:solidFill>
            <a:srgbClr val="FFC000"/>
          </a:solidFill>
        </p:spPr>
        <p:txBody>
          <a:bodyPr wrap="square" lIns="0" tIns="0" rIns="0" bIns="0" rtlCol="0">
            <a:spAutoFit/>
          </a:bodyPr>
          <a:lstStyle/>
          <a:p>
            <a:r>
              <a:rPr lang="en-US" sz="3200" b="1" dirty="0" smtClean="0">
                <a:solidFill>
                  <a:schemeClr val="bg1"/>
                </a:solidFill>
                <a:cs typeface="Source Sans Pro"/>
              </a:rPr>
              <a:t>Meeting with ICANN Board </a:t>
            </a:r>
            <a:endParaRPr lang="en-US" sz="3200" b="1" dirty="0">
              <a:solidFill>
                <a:schemeClr val="bg1"/>
              </a:solidFill>
              <a:cs typeface="Source Sans Pro"/>
            </a:endParaRPr>
          </a:p>
          <a:p>
            <a:r>
              <a:rPr lang="en-US" sz="3200" b="1" smtClean="0">
                <a:solidFill>
                  <a:schemeClr val="bg1"/>
                </a:solidFill>
                <a:cs typeface="Source Sans Pro"/>
              </a:rPr>
              <a:t>23 </a:t>
            </a:r>
            <a:r>
              <a:rPr lang="en-US" sz="3200" b="1" dirty="0">
                <a:solidFill>
                  <a:schemeClr val="bg1"/>
                </a:solidFill>
                <a:cs typeface="Source Sans Pro"/>
              </a:rPr>
              <a:t>October 2018</a:t>
            </a:r>
          </a:p>
          <a:p>
            <a:r>
              <a:rPr lang="en-US" sz="3200" b="1" dirty="0">
                <a:solidFill>
                  <a:schemeClr val="bg1"/>
                </a:solidFill>
                <a:cs typeface="Source Sans Pro"/>
              </a:rPr>
              <a:t>ICANN63</a:t>
            </a:r>
          </a:p>
        </p:txBody>
      </p:sp>
    </p:spTree>
    <p:extLst>
      <p:ext uri="{BB962C8B-B14F-4D97-AF65-F5344CB8AC3E}">
        <p14:creationId xmlns:p14="http://schemas.microsoft.com/office/powerpoint/2010/main" val="7556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sz="2600" dirty="0"/>
          </a:p>
        </p:txBody>
      </p:sp>
      <p:sp>
        <p:nvSpPr>
          <p:cNvPr id="3" name="Content Placeholder 2"/>
          <p:cNvSpPr>
            <a:spLocks noGrp="1"/>
          </p:cNvSpPr>
          <p:nvPr>
            <p:ph sz="quarter" idx="10"/>
          </p:nvPr>
        </p:nvSpPr>
        <p:spPr>
          <a:xfrm>
            <a:off x="374905" y="803564"/>
            <a:ext cx="8023642" cy="4406111"/>
          </a:xfrm>
        </p:spPr>
        <p:txBody>
          <a:bodyPr/>
          <a:lstStyle/>
          <a:p>
            <a:pPr>
              <a:buFont typeface="Arial" charset="0"/>
              <a:buChar char="•"/>
            </a:pPr>
            <a:r>
              <a:rPr lang="en-GB" sz="2000" dirty="0" smtClean="0"/>
              <a:t>For </a:t>
            </a:r>
            <a:r>
              <a:rPr lang="en-GB" sz="2000" dirty="0"/>
              <a:t>information: To note and welcome progress achieved in the process of reconciliation of the GAC’s longstanding advice and GNSO’s past policy recommendations on the protections of the Red Cross and Red Crescent designations and identifiers; and specifically to welcome the GNSO’s recent recommendations on this matter, and invite the Board to adopt such recommendations at the soonest opportunity, while maintaining temporary protections on other still unresolved issues (acronyms/initials)</a:t>
            </a:r>
            <a:endParaRPr lang="en-US" sz="2000" dirty="0">
              <a:latin typeface="Calibri" panose="020F0502020204030204" pitchFamily="34" charset="0"/>
              <a:cs typeface="Calibri" panose="020F0502020204030204" pitchFamily="34" charset="0"/>
            </a:endParaRPr>
          </a:p>
          <a:p>
            <a:pPr>
              <a:buFont typeface="Arial" charset="0"/>
              <a:buChar char="•"/>
            </a:pPr>
            <a:r>
              <a:rPr lang="en-GB" sz="2000" dirty="0" smtClean="0"/>
              <a:t>For </a:t>
            </a:r>
            <a:r>
              <a:rPr lang="en-GB" sz="2000" dirty="0"/>
              <a:t>information: Update on </a:t>
            </a:r>
            <a:r>
              <a:rPr lang="en-GB" sz="2000" dirty="0" err="1"/>
              <a:t>dot.Amazon</a:t>
            </a:r>
            <a:r>
              <a:rPr lang="en-GB" sz="2000" i="1" dirty="0">
                <a:latin typeface="Calibri" panose="020F0502020204030204" pitchFamily="34" charset="0"/>
                <a:cs typeface="Calibri" panose="020F0502020204030204" pitchFamily="34" charset="0"/>
              </a:rPr>
              <a:t> </a:t>
            </a:r>
          </a:p>
          <a:p>
            <a:pPr>
              <a:buFont typeface="Arial" charset="0"/>
              <a:buChar char="•"/>
            </a:pPr>
            <a:r>
              <a:rPr lang="en-GB" dirty="0" smtClean="0"/>
              <a:t>Follow-up </a:t>
            </a:r>
            <a:r>
              <a:rPr lang="en-GB" dirty="0"/>
              <a:t>on next steps arising from the Board-GAC dialogue on 2-character codes at the second </a:t>
            </a:r>
            <a:r>
              <a:rPr lang="en-GB" dirty="0" smtClean="0"/>
              <a:t>level</a:t>
            </a:r>
          </a:p>
          <a:p>
            <a:pPr>
              <a:buFont typeface="Arial" charset="0"/>
              <a:buChar char="•"/>
            </a:pPr>
            <a:r>
              <a:rPr lang="en-GB" dirty="0"/>
              <a:t>What does the Board see as next steps in attempting to reconcile conflicting advice between the GNSO PDP and the GAC with regard to IGO-INGO access to curative rights protection mechanisms?</a:t>
            </a:r>
          </a:p>
          <a:p>
            <a:pPr>
              <a:buFont typeface="Arial" charset="0"/>
              <a:buChar char="•"/>
            </a:pPr>
            <a:endParaRPr lang="en-GB" dirty="0" smtClean="0"/>
          </a:p>
          <a:p>
            <a:pPr>
              <a:buFont typeface="Arial" charset="0"/>
              <a:buChar char="•"/>
            </a:pPr>
            <a:endParaRPr lang="en-GB"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654" y="-8077"/>
            <a:ext cx="2632364" cy="845506"/>
          </a:xfrm>
          <a:prstGeom prst="rect">
            <a:avLst/>
          </a:prstGeom>
        </p:spPr>
      </p:pic>
      <p:pic>
        <p:nvPicPr>
          <p:cNvPr id="6" name="Picture 2" descr="https://meetings.icann.org/sites/default/files/resize/remote/2b78502ec1c7f96fed0bd97ec57a620f-110x59.png">
            <a:extLst>
              <a:ext uri="{FF2B5EF4-FFF2-40B4-BE49-F238E27FC236}">
                <a16:creationId xmlns="" xmlns:a16="http://schemas.microsoft.com/office/drawing/2014/main" id="{5CEAA2E2-511A-E648-9043-6CA56066A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818" y="5480139"/>
            <a:ext cx="1277875" cy="6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5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sz="2600" dirty="0"/>
          </a:p>
        </p:txBody>
      </p:sp>
      <p:sp>
        <p:nvSpPr>
          <p:cNvPr id="3" name="Content Placeholder 2"/>
          <p:cNvSpPr>
            <a:spLocks noGrp="1"/>
          </p:cNvSpPr>
          <p:nvPr>
            <p:ph sz="quarter" idx="10"/>
          </p:nvPr>
        </p:nvSpPr>
        <p:spPr>
          <a:xfrm>
            <a:off x="512617" y="1061150"/>
            <a:ext cx="7885929" cy="4148525"/>
          </a:xfrm>
        </p:spPr>
        <p:txBody>
          <a:bodyPr/>
          <a:lstStyle/>
          <a:p>
            <a:pPr>
              <a:buFont typeface="Arial" charset="0"/>
              <a:buChar char="•"/>
            </a:pPr>
            <a:r>
              <a:rPr lang="en-GB" dirty="0" smtClean="0"/>
              <a:t>What </a:t>
            </a:r>
            <a:r>
              <a:rPr lang="en-GB" dirty="0"/>
              <a:t>is the process and timing for development of a Unified Access </a:t>
            </a:r>
            <a:r>
              <a:rPr lang="en-GB" dirty="0" smtClean="0"/>
              <a:t>Model?</a:t>
            </a:r>
          </a:p>
          <a:p>
            <a:pPr>
              <a:buFont typeface="Arial" charset="0"/>
              <a:buChar char="•"/>
            </a:pPr>
            <a:r>
              <a:rPr lang="en-GB" dirty="0" smtClean="0"/>
              <a:t>Can </a:t>
            </a:r>
            <a:r>
              <a:rPr lang="en-GB" dirty="0"/>
              <a:t>the Board provide an update on expected implications of the ICANN v. </a:t>
            </a:r>
            <a:r>
              <a:rPr lang="en-GB"/>
              <a:t>EPAG </a:t>
            </a:r>
            <a:r>
              <a:rPr lang="en-GB" smtClean="0"/>
              <a:t>Domain services </a:t>
            </a:r>
            <a:r>
              <a:rPr lang="en-GB" dirty="0"/>
              <a:t>case</a:t>
            </a:r>
            <a:r>
              <a:rPr lang="en-GB" dirty="0" smtClean="0"/>
              <a:t>?</a:t>
            </a:r>
          </a:p>
          <a:p>
            <a:pPr>
              <a:buFont typeface="Arial" charset="0"/>
              <a:buChar char="•"/>
            </a:pPr>
            <a:r>
              <a:rPr lang="en-GB" dirty="0"/>
              <a:t>Is there a contingency plan from ICANN in the event that the Expedited Policy Development Process is unable to reach agreement on a final permanent model to replace the Temporary Specification</a:t>
            </a:r>
            <a:r>
              <a:rPr lang="en-GB" dirty="0" smtClean="0"/>
              <a:t>?</a:t>
            </a:r>
          </a:p>
          <a:p>
            <a:pPr>
              <a:buFont typeface="Arial" charset="0"/>
              <a:buChar char="•"/>
            </a:pPr>
            <a:r>
              <a:rPr lang="en-GB" dirty="0"/>
              <a:t>What is the Board’s initial reaction to this week’s High Level Governmental Meeting?</a:t>
            </a:r>
          </a:p>
          <a:p>
            <a:pPr marL="457200" indent="-457200">
              <a:buFont typeface="Wingdings" panose="05000000000000000000" pitchFamily="2" charset="2"/>
              <a:buAutoNum type="arabicPeriod"/>
            </a:pPr>
            <a:endParaRPr lang="en-GB" dirty="0"/>
          </a:p>
          <a:p>
            <a:pPr marL="457200" indent="-457200">
              <a:buFont typeface="Wingdings" panose="05000000000000000000" pitchFamily="2" charset="2"/>
              <a:buAutoNum type="arabicPeriod"/>
            </a:pPr>
            <a:endParaRPr lang="en-GB" dirty="0"/>
          </a:p>
          <a:p>
            <a:pPr marL="457200" indent="-457200">
              <a:buFont typeface="Wingdings" panose="05000000000000000000" pitchFamily="2" charset="2"/>
              <a:buAutoNum type="arabicPeriod"/>
            </a:pPr>
            <a:endParaRPr lang="en-GB" dirty="0" smtClean="0"/>
          </a:p>
          <a:p>
            <a:pPr marL="457200" indent="-457200">
              <a:buFont typeface="Wingdings" panose="05000000000000000000" pitchFamily="2" charset="2"/>
              <a:buAutoNum type="arabicPeriod"/>
            </a:pPr>
            <a:endParaRPr lang="en-GB"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031" y="0"/>
            <a:ext cx="3159969" cy="1014971"/>
          </a:xfrm>
          <a:prstGeom prst="rect">
            <a:avLst/>
          </a:prstGeom>
        </p:spPr>
      </p:pic>
      <p:pic>
        <p:nvPicPr>
          <p:cNvPr id="6" name="Picture 2" descr="https://meetings.icann.org/sites/default/files/resize/remote/2b78502ec1c7f96fed0bd97ec57a620f-110x59.png">
            <a:extLst>
              <a:ext uri="{FF2B5EF4-FFF2-40B4-BE49-F238E27FC236}">
                <a16:creationId xmlns="" xmlns:a16="http://schemas.microsoft.com/office/drawing/2014/main" id="{5CEAA2E2-511A-E648-9043-6CA56066A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818" y="5480139"/>
            <a:ext cx="1277875" cy="6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031" y="0"/>
            <a:ext cx="3159969" cy="1014971"/>
          </a:xfrm>
          <a:prstGeom prst="rect">
            <a:avLst/>
          </a:prstGeom>
        </p:spPr>
      </p:pic>
      <p:pic>
        <p:nvPicPr>
          <p:cNvPr id="6" name="Picture 2" descr="https://meetings.icann.org/sites/default/files/resize/remote/2b78502ec1c7f96fed0bd97ec57a620f-110x59.png">
            <a:extLst>
              <a:ext uri="{FF2B5EF4-FFF2-40B4-BE49-F238E27FC236}">
                <a16:creationId xmlns="" xmlns:a16="http://schemas.microsoft.com/office/drawing/2014/main" id="{5CEAA2E2-511A-E648-9043-6CA56066A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818" y="5480139"/>
            <a:ext cx="1277875" cy="6854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0"/>
          </p:nvPr>
        </p:nvSpPr>
        <p:spPr/>
        <p:txBody>
          <a:bodyPr/>
          <a:lstStyle/>
          <a:p>
            <a:endParaRPr lang="en-US"/>
          </a:p>
        </p:txBody>
      </p:sp>
    </p:spTree>
    <p:extLst>
      <p:ext uri="{BB962C8B-B14F-4D97-AF65-F5344CB8AC3E}">
        <p14:creationId xmlns:p14="http://schemas.microsoft.com/office/powerpoint/2010/main" val="2051621609"/>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20170620</Template>
  <TotalTime>4759</TotalTime>
  <Words>90</Words>
  <Application>Microsoft Macintosh PowerPoint</Application>
  <PresentationFormat>On-screen Show (4:3)</PresentationFormat>
  <Paragraphs>13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ＭＳ Ｐゴシック</vt:lpstr>
      <vt:lpstr>Segoe UI</vt:lpstr>
      <vt:lpstr>Source Sans Pro</vt:lpstr>
      <vt:lpstr>Wingdings</vt:lpstr>
      <vt:lpstr>Arial</vt:lpstr>
      <vt:lpstr>ICANNPPT_Arial_4x3_June 2017_potx</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Julia Charvolen</dc:creator>
  <cp:lastModifiedBy>Gulten Tepe</cp:lastModifiedBy>
  <cp:revision>39</cp:revision>
  <cp:lastPrinted>2017-01-26T19:29:02Z</cp:lastPrinted>
  <dcterms:created xsi:type="dcterms:W3CDTF">2017-10-17T13:02:35Z</dcterms:created>
  <dcterms:modified xsi:type="dcterms:W3CDTF">2018-10-23T13:16:41Z</dcterms:modified>
</cp:coreProperties>
</file>